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6" r:id="rId2"/>
    <p:sldId id="257" r:id="rId3"/>
    <p:sldId id="258" r:id="rId4"/>
    <p:sldId id="259" r:id="rId5"/>
    <p:sldId id="262" r:id="rId6"/>
    <p:sldId id="267" r:id="rId7"/>
    <p:sldId id="263" r:id="rId8"/>
    <p:sldId id="268" r:id="rId9"/>
    <p:sldId id="261" r:id="rId10"/>
    <p:sldId id="265" r:id="rId11"/>
    <p:sldId id="260"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89681" autoAdjust="0"/>
  </p:normalViewPr>
  <p:slideViewPr>
    <p:cSldViewPr>
      <p:cViewPr varScale="1">
        <p:scale>
          <a:sx n="97" d="100"/>
          <a:sy n="97" d="100"/>
        </p:scale>
        <p:origin x="-38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30897B6-E5B4-426C-9BC0-CCB6DBF6F76A}" type="datetimeFigureOut">
              <a:rPr lang="en-US" smtClean="0"/>
              <a:t>8/11/2020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9AF4AA5-18E5-47C1-8DDE-12F108F1951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Smoking affects the respiratory system by damaging airways and small air sacs. It is evident that short</a:t>
            </a:r>
            <a:r>
              <a:rPr lang="en-US" baseline="0" dirty="0" smtClean="0"/>
              <a:t> term effects of smoking leads to shortness of breath and other factors that have a negative influence on individuals inhalation. </a:t>
            </a:r>
            <a:r>
              <a:rPr lang="en-US" dirty="0" smtClean="0"/>
              <a:t>Most of lung cancer is caused by cigarette smoking. Even</a:t>
            </a:r>
            <a:r>
              <a:rPr lang="en-US" baseline="0" dirty="0" smtClean="0"/>
              <a:t> the introduction of electronic smoking is harmful to the lungs as they become more infected by the dangerous chemical substances contained in a smoke. The increased usage of nicotine addiction and also other elements is a major factor that affects individuals hence creating to harmful chemical substances that affect individuals. </a:t>
            </a:r>
            <a:endParaRPr lang="en-US" dirty="0" smtClean="0"/>
          </a:p>
          <a:p>
            <a:r>
              <a:rPr lang="en-US" dirty="0" smtClean="0"/>
              <a:t>The containment of carbon monoxide and nicotine usually prevent breathing hence contributing to secondary diseases</a:t>
            </a:r>
            <a:endParaRPr lang="en-US" dirty="0"/>
          </a:p>
        </p:txBody>
      </p:sp>
      <p:sp>
        <p:nvSpPr>
          <p:cNvPr id="4" name="Slide Number Placeholder 3"/>
          <p:cNvSpPr>
            <a:spLocks noGrp="1"/>
          </p:cNvSpPr>
          <p:nvPr>
            <p:ph type="sldNum" sz="quarter" idx="10"/>
          </p:nvPr>
        </p:nvSpPr>
        <p:spPr/>
        <p:txBody>
          <a:bodyPr/>
          <a:lstStyle/>
          <a:p>
            <a:fld id="{C9AF4AA5-18E5-47C1-8DDE-12F108F19517}" type="slidenum">
              <a:rPr lang="en-US" smtClean="0"/>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When an</a:t>
            </a:r>
            <a:r>
              <a:rPr lang="en-US" baseline="0" dirty="0" smtClean="0"/>
              <a:t> individual breaths in, their diaphragm usually contracts and also moves downwards. In most cases, through a process of ventilation, the ventilation system helps individuals to breath in oxygen while breathing out the carbon dioxide. The pulmonary gas exchange usually takes place through a process of diffusion and in most cases it depends on the pressure gradient. This breathing in process usually helps individuals to transport gas into the alveoli so that it can be exchanged outside.</a:t>
            </a:r>
            <a:endParaRPr lang="en-US" dirty="0"/>
          </a:p>
        </p:txBody>
      </p:sp>
      <p:sp>
        <p:nvSpPr>
          <p:cNvPr id="4" name="Slide Number Placeholder 3"/>
          <p:cNvSpPr>
            <a:spLocks noGrp="1"/>
          </p:cNvSpPr>
          <p:nvPr>
            <p:ph type="sldNum" sz="quarter" idx="10"/>
          </p:nvPr>
        </p:nvSpPr>
        <p:spPr/>
        <p:txBody>
          <a:bodyPr/>
          <a:lstStyle/>
          <a:p>
            <a:fld id="{C9AF4AA5-18E5-47C1-8DDE-12F108F19517}" type="slidenum">
              <a:rPr lang="en-US" smtClean="0"/>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the anatomy of the respiration</a:t>
            </a:r>
            <a:r>
              <a:rPr lang="en-US" baseline="0" dirty="0" smtClean="0"/>
              <a:t> system. </a:t>
            </a:r>
            <a:r>
              <a:rPr lang="en-US" dirty="0" smtClean="0"/>
              <a:t>Gas usually enters the body through the nasal</a:t>
            </a:r>
            <a:r>
              <a:rPr lang="en-US" baseline="0" dirty="0" smtClean="0"/>
              <a:t> cavity down to the lungs. However, it passes down through the pharynx, the larynx, the trachea or the windpipe to the bronchioles. When one smokes, it is evident that the bronchioles and the lungs as a system are affected by the increased consumption of harmful gas substances.</a:t>
            </a:r>
            <a:endParaRPr lang="en-US" dirty="0"/>
          </a:p>
        </p:txBody>
      </p:sp>
      <p:sp>
        <p:nvSpPr>
          <p:cNvPr id="4" name="Slide Number Placeholder 3"/>
          <p:cNvSpPr>
            <a:spLocks noGrp="1"/>
          </p:cNvSpPr>
          <p:nvPr>
            <p:ph type="sldNum" sz="quarter" idx="10"/>
          </p:nvPr>
        </p:nvSpPr>
        <p:spPr/>
        <p:txBody>
          <a:bodyPr/>
          <a:lstStyle/>
          <a:p>
            <a:fld id="{C9AF4AA5-18E5-47C1-8DDE-12F108F19517}" type="slidenum">
              <a:rPr lang="en-US" smtClean="0"/>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a:t>
            </a:r>
            <a:r>
              <a:rPr lang="en-US" baseline="0" dirty="0" smtClean="0"/>
              <a:t> above image depicts the physiology of the gas exchange system in the body. When an individual smokes, it is evident that the small tissues in the lungs are the ones that become damaged while the mechanism for gas exchange such as diffusion becomes also damaged as a result. This process usually affects how individuals consume their gas substances hence affecting them overall. </a:t>
            </a:r>
            <a:endParaRPr lang="en-US" dirty="0"/>
          </a:p>
        </p:txBody>
      </p:sp>
      <p:sp>
        <p:nvSpPr>
          <p:cNvPr id="4" name="Slide Number Placeholder 3"/>
          <p:cNvSpPr>
            <a:spLocks noGrp="1"/>
          </p:cNvSpPr>
          <p:nvPr>
            <p:ph type="sldNum" sz="quarter" idx="10"/>
          </p:nvPr>
        </p:nvSpPr>
        <p:spPr/>
        <p:txBody>
          <a:bodyPr/>
          <a:lstStyle/>
          <a:p>
            <a:fld id="{C9AF4AA5-18E5-47C1-8DDE-12F108F19517}" type="slidenum">
              <a:rPr lang="en-US" smtClean="0"/>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E-cigarettes contain volatile compounds that are cancer causing agents. This makes e-cigarettes</a:t>
            </a:r>
            <a:r>
              <a:rPr lang="en-US" baseline="0" dirty="0" smtClean="0"/>
              <a:t> as dangerous as other chemical compounds hence cannot be justified as they can cause harm similar to other compounds. In addition, h</a:t>
            </a:r>
            <a:r>
              <a:rPr lang="en-US" dirty="0" smtClean="0"/>
              <a:t>eavy metals such as nickel, iron and lead have been found in e-cigarettes.</a:t>
            </a:r>
            <a:r>
              <a:rPr lang="en-US" baseline="0" dirty="0" smtClean="0"/>
              <a:t> In addition,  u</a:t>
            </a:r>
            <a:r>
              <a:rPr lang="en-US" dirty="0" smtClean="0"/>
              <a:t>ltrafine particles have also been found in these cigarettes</a:t>
            </a:r>
            <a:r>
              <a:rPr lang="en-US" baseline="0" dirty="0" smtClean="0"/>
              <a:t> hence making them dangerous chemical substances.</a:t>
            </a:r>
            <a:endParaRPr lang="en-US" dirty="0" smtClean="0"/>
          </a:p>
          <a:p>
            <a:endParaRPr lang="en-US" dirty="0"/>
          </a:p>
        </p:txBody>
      </p:sp>
      <p:sp>
        <p:nvSpPr>
          <p:cNvPr id="4" name="Slide Number Placeholder 3"/>
          <p:cNvSpPr>
            <a:spLocks noGrp="1"/>
          </p:cNvSpPr>
          <p:nvPr>
            <p:ph type="sldNum" sz="quarter" idx="10"/>
          </p:nvPr>
        </p:nvSpPr>
        <p:spPr/>
        <p:txBody>
          <a:bodyPr/>
          <a:lstStyle/>
          <a:p>
            <a:fld id="{C9AF4AA5-18E5-47C1-8DDE-12F108F19517}" type="slidenum">
              <a:rPr lang="en-US" smtClean="0"/>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 are many chronic diseases that are associated</a:t>
            </a:r>
            <a:r>
              <a:rPr lang="en-US" baseline="0" dirty="0" smtClean="0"/>
              <a:t> with cigarrette smoking. These range from stroke, aortic rupture, pneumonia, hip fracture and also reduced fertility. </a:t>
            </a:r>
            <a:r>
              <a:rPr lang="en-US" sz="1200" b="0" i="0" kern="1200" dirty="0" smtClean="0">
                <a:solidFill>
                  <a:schemeClr val="tx1"/>
                </a:solidFill>
                <a:latin typeface="+mn-lt"/>
                <a:ea typeface="+mn-ea"/>
                <a:cs typeface="+mn-cs"/>
              </a:rPr>
              <a:t> Behavioral factors are also associated with cancer development. For instance smoking is seen as one of the largest risks for cancer in the world Mostly its related to causing  death through lung cancer though other cancers such as the pancreas, urinary bladder, trachea ,kidney and oral cavity among others.</a:t>
            </a:r>
            <a:endParaRPr lang="en-US" dirty="0"/>
          </a:p>
        </p:txBody>
      </p:sp>
      <p:sp>
        <p:nvSpPr>
          <p:cNvPr id="4" name="Slide Number Placeholder 3"/>
          <p:cNvSpPr>
            <a:spLocks noGrp="1"/>
          </p:cNvSpPr>
          <p:nvPr>
            <p:ph type="sldNum" sz="quarter" idx="10"/>
          </p:nvPr>
        </p:nvSpPr>
        <p:spPr/>
        <p:txBody>
          <a:bodyPr/>
          <a:lstStyle/>
          <a:p>
            <a:fld id="{C9AF4AA5-18E5-47C1-8DDE-12F108F19517}" type="slidenum">
              <a:rPr lang="en-US" smtClean="0"/>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Stroke is a major cardiovascular disease associated with smoking. Stroke usually occurs in the cases where there has been an interruption</a:t>
            </a:r>
            <a:r>
              <a:rPr lang="en-US" baseline="0" dirty="0" smtClean="0"/>
              <a:t> of the blood supply to the brain preventing vital nutrients and oxygen from entering into the brain. This usually affects how an individual breaths and has a major impact to the overall body. </a:t>
            </a:r>
            <a:r>
              <a:rPr lang="en-US" dirty="0" smtClean="0"/>
              <a:t>When carbon and nicotine enter the blood stream they are always affected which prevents them from having a faster heart beat. The nicotine and carbon usually affect the system, which leads to high blood pressure that affects the system.</a:t>
            </a:r>
          </a:p>
          <a:p>
            <a:endParaRPr lang="en-US" dirty="0"/>
          </a:p>
        </p:txBody>
      </p:sp>
      <p:sp>
        <p:nvSpPr>
          <p:cNvPr id="4" name="Slide Number Placeholder 3"/>
          <p:cNvSpPr>
            <a:spLocks noGrp="1"/>
          </p:cNvSpPr>
          <p:nvPr>
            <p:ph type="sldNum" sz="quarter" idx="10"/>
          </p:nvPr>
        </p:nvSpPr>
        <p:spPr/>
        <p:txBody>
          <a:bodyPr/>
          <a:lstStyle/>
          <a:p>
            <a:fld id="{C9AF4AA5-18E5-47C1-8DDE-12F108F19517}" type="slidenum">
              <a:rPr lang="en-US" smtClean="0"/>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Most of the smokeless tobacco products lead to the development of orophryngeal cancer.</a:t>
            </a:r>
          </a:p>
          <a:p>
            <a:r>
              <a:rPr lang="en-US" dirty="0" smtClean="0"/>
              <a:t>Respiratory diseases such as emphysema have been associated with the use of these substances.</a:t>
            </a:r>
          </a:p>
          <a:p>
            <a:r>
              <a:rPr lang="en-US" dirty="0" smtClean="0"/>
              <a:t>Sharing these smokeless tobacco products can transfer many viruses and also bacteria infections.</a:t>
            </a:r>
          </a:p>
          <a:p>
            <a:endParaRPr lang="en-US" dirty="0"/>
          </a:p>
        </p:txBody>
      </p:sp>
      <p:sp>
        <p:nvSpPr>
          <p:cNvPr id="4" name="Slide Number Placeholder 3"/>
          <p:cNvSpPr>
            <a:spLocks noGrp="1"/>
          </p:cNvSpPr>
          <p:nvPr>
            <p:ph type="sldNum" sz="quarter" idx="10"/>
          </p:nvPr>
        </p:nvSpPr>
        <p:spPr/>
        <p:txBody>
          <a:bodyPr/>
          <a:lstStyle/>
          <a:p>
            <a:fld id="{C9AF4AA5-18E5-47C1-8DDE-12F108F19517}" type="slidenum">
              <a:rPr lang="en-US" smtClean="0"/>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 sum it up, smoking is dangerous as it leads to inflammation and also reduced immunity</a:t>
            </a:r>
            <a:r>
              <a:rPr lang="en-US" baseline="0" dirty="0" smtClean="0"/>
              <a:t>. Besides there are many diseases that are caused by e smoking which makes it more dangerous as compared to other chemical substances. There is a need to establish measures that would reduce any harmful smoking that might cause danger to an individual. </a:t>
            </a:r>
            <a:r>
              <a:rPr lang="en-US" dirty="0" smtClean="0"/>
              <a:t>Smoking has been found to be a major cause of diabetes mellitus.</a:t>
            </a:r>
          </a:p>
          <a:p>
            <a:r>
              <a:rPr lang="en-US" dirty="0" smtClean="0"/>
              <a:t>E-smoking is as dangerous because it also contains chemical substances that also affect the lungs.</a:t>
            </a:r>
          </a:p>
          <a:p>
            <a:endParaRPr lang="en-US" dirty="0"/>
          </a:p>
        </p:txBody>
      </p:sp>
      <p:sp>
        <p:nvSpPr>
          <p:cNvPr id="4" name="Slide Number Placeholder 3"/>
          <p:cNvSpPr>
            <a:spLocks noGrp="1"/>
          </p:cNvSpPr>
          <p:nvPr>
            <p:ph type="sldNum" sz="quarter" idx="10"/>
          </p:nvPr>
        </p:nvSpPr>
        <p:spPr/>
        <p:txBody>
          <a:bodyPr/>
          <a:lstStyle/>
          <a:p>
            <a:fld id="{C9AF4AA5-18E5-47C1-8DDE-12F108F19517}" type="slidenum">
              <a:rPr lang="en-US" smtClean="0"/>
              <a:t>10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473E4E36-3A6F-4CF3-9D12-C81F43850402}" type="datetimeFigureOut">
              <a:rPr lang="en-US" smtClean="0"/>
              <a:t>8/11/2020</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231CA8D5-C271-4F5A-86C7-5BEDD77C3A84}"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73E4E36-3A6F-4CF3-9D12-C81F43850402}" type="datetimeFigureOut">
              <a:rPr lang="en-US" smtClean="0"/>
              <a:t>8/11/2020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1CA8D5-C271-4F5A-86C7-5BEDD77C3A8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73E4E36-3A6F-4CF3-9D12-C81F43850402}" type="datetimeFigureOut">
              <a:rPr lang="en-US" smtClean="0"/>
              <a:t>8/11/2020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1CA8D5-C271-4F5A-86C7-5BEDD77C3A84}"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73E4E36-3A6F-4CF3-9D12-C81F43850402}" type="datetimeFigureOut">
              <a:rPr lang="en-US" smtClean="0"/>
              <a:t>8/11/2020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1CA8D5-C271-4F5A-86C7-5BEDD77C3A84}"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473E4E36-3A6F-4CF3-9D12-C81F43850402}" type="datetimeFigureOut">
              <a:rPr lang="en-US" smtClean="0"/>
              <a:t>8/11/2020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31CA8D5-C271-4F5A-86C7-5BEDD77C3A84}"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73E4E36-3A6F-4CF3-9D12-C81F43850402}" type="datetimeFigureOut">
              <a:rPr lang="en-US" smtClean="0"/>
              <a:t>8/11/2020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31CA8D5-C271-4F5A-86C7-5BEDD77C3A8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3E4E36-3A6F-4CF3-9D12-C81F43850402}" type="datetimeFigureOut">
              <a:rPr lang="en-US" smtClean="0"/>
              <a:t>8/11/2020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31CA8D5-C271-4F5A-86C7-5BEDD77C3A8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73E4E36-3A6F-4CF3-9D12-C81F43850402}" type="datetimeFigureOut">
              <a:rPr lang="en-US" smtClean="0"/>
              <a:t>8/11/2020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1CA8D5-C271-4F5A-86C7-5BEDD77C3A84}"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73E4E36-3A6F-4CF3-9D12-C81F43850402}" type="datetimeFigureOut">
              <a:rPr lang="en-US" smtClean="0"/>
              <a:t>8/11/2020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231CA8D5-C271-4F5A-86C7-5BEDD77C3A84}"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73E4E36-3A6F-4CF3-9D12-C81F43850402}" type="datetimeFigureOut">
              <a:rPr lang="en-US" smtClean="0"/>
              <a:t>8/11/2020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1CA8D5-C271-4F5A-86C7-5BEDD77C3A8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73E4E36-3A6F-4CF3-9D12-C81F43850402}" type="datetimeFigureOut">
              <a:rPr lang="en-US" smtClean="0"/>
              <a:t>8/11/2020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1CA8D5-C271-4F5A-86C7-5BEDD77C3A8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473E4E36-3A6F-4CF3-9D12-C81F43850402}" type="datetimeFigureOut">
              <a:rPr lang="en-US" smtClean="0"/>
              <a:t>8/11/2020</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231CA8D5-C271-4F5A-86C7-5BEDD77C3A84}"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Effects of Cigarette Smoking </a:t>
            </a:r>
            <a:endParaRPr lang="en-US" dirty="0"/>
          </a:p>
        </p:txBody>
      </p:sp>
      <p:sp>
        <p:nvSpPr>
          <p:cNvPr id="3" name="Subtitle 2"/>
          <p:cNvSpPr>
            <a:spLocks noGrp="1"/>
          </p:cNvSpPr>
          <p:nvPr>
            <p:ph type="subTitle" idx="1"/>
          </p:nvPr>
        </p:nvSpPr>
        <p:spPr/>
        <p:txBody>
          <a:bodyPr/>
          <a:lstStyle/>
          <a:p>
            <a:r>
              <a:rPr lang="en-US" dirty="0" smtClean="0"/>
              <a:t>How Smoking affects Breathing </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lstStyle/>
          <a:p>
            <a:r>
              <a:rPr lang="en-US" dirty="0" smtClean="0"/>
              <a:t>Smoking affects the respiratory system by damaging airways and small air sacs.</a:t>
            </a:r>
          </a:p>
          <a:p>
            <a:r>
              <a:rPr lang="en-US" dirty="0" smtClean="0"/>
              <a:t>Most of lung cancer is caused by cigarette smoking</a:t>
            </a:r>
          </a:p>
          <a:p>
            <a:r>
              <a:rPr lang="en-US" dirty="0" smtClean="0"/>
              <a:t>The containment of carbon monoxide and nicotine usually prevent breathing hence contributing to secondary diseases.</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Breathing works</a:t>
            </a:r>
            <a:endParaRPr lang="en-US" dirty="0"/>
          </a:p>
        </p:txBody>
      </p:sp>
      <p:sp>
        <p:nvSpPr>
          <p:cNvPr id="3" name="Content Placeholder 2"/>
          <p:cNvSpPr>
            <a:spLocks noGrp="1"/>
          </p:cNvSpPr>
          <p:nvPr>
            <p:ph idx="1"/>
          </p:nvPr>
        </p:nvSpPr>
        <p:spPr/>
        <p:txBody>
          <a:bodyPr/>
          <a:lstStyle/>
          <a:p>
            <a:r>
              <a:rPr lang="en-US" dirty="0" smtClean="0"/>
              <a:t>Breathing works through ventilation</a:t>
            </a:r>
          </a:p>
          <a:p>
            <a:r>
              <a:rPr lang="en-US" dirty="0" smtClean="0"/>
              <a:t>Pulmonary Gas exchange</a:t>
            </a:r>
          </a:p>
          <a:p>
            <a:r>
              <a:rPr lang="en-US" dirty="0" smtClean="0"/>
              <a:t>Transport of gas</a:t>
            </a:r>
          </a:p>
          <a:p>
            <a:r>
              <a:rPr lang="en-US" dirty="0" smtClean="0"/>
              <a:t>Peripheral gas exchange</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a:t>
            </a:r>
            <a:r>
              <a:rPr lang="en-US" dirty="0" smtClean="0"/>
              <a:t>natomy respiration</a:t>
            </a:r>
            <a:endParaRPr lang="en-US" dirty="0"/>
          </a:p>
        </p:txBody>
      </p:sp>
      <p:pic>
        <p:nvPicPr>
          <p:cNvPr id="4" name="Content Placeholder 3" descr="anatomy of respiration.jpg"/>
          <p:cNvPicPr>
            <a:picLocks noGrp="1" noChangeAspect="1"/>
          </p:cNvPicPr>
          <p:nvPr>
            <p:ph idx="1"/>
          </p:nvPr>
        </p:nvPicPr>
        <p:blipFill>
          <a:blip r:embed="rId3"/>
          <a:stretch>
            <a:fillRect/>
          </a:stretch>
        </p:blipFill>
        <p:spPr>
          <a:xfrm>
            <a:off x="670278" y="1935163"/>
            <a:ext cx="7803444" cy="4389437"/>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Physiology of gas Exchange</a:t>
            </a:r>
            <a:endParaRPr lang="en-US" dirty="0"/>
          </a:p>
        </p:txBody>
      </p:sp>
      <p:pic>
        <p:nvPicPr>
          <p:cNvPr id="4" name="Content Placeholder 3" descr="download.jpg"/>
          <p:cNvPicPr>
            <a:picLocks noGrp="1" noChangeAspect="1"/>
          </p:cNvPicPr>
          <p:nvPr>
            <p:ph idx="1"/>
          </p:nvPr>
        </p:nvPicPr>
        <p:blipFill>
          <a:blip r:embed="rId3"/>
          <a:stretch>
            <a:fillRect/>
          </a:stretch>
        </p:blipFill>
        <p:spPr>
          <a:xfrm>
            <a:off x="1295400" y="1408894"/>
            <a:ext cx="5715000" cy="4001306"/>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Dangers of E-Cigarettes </a:t>
            </a:r>
            <a:endParaRPr lang="en-US" dirty="0"/>
          </a:p>
        </p:txBody>
      </p:sp>
      <p:sp>
        <p:nvSpPr>
          <p:cNvPr id="3" name="Content Placeholder 2"/>
          <p:cNvSpPr>
            <a:spLocks noGrp="1"/>
          </p:cNvSpPr>
          <p:nvPr>
            <p:ph idx="1"/>
          </p:nvPr>
        </p:nvSpPr>
        <p:spPr/>
        <p:txBody>
          <a:bodyPr/>
          <a:lstStyle/>
          <a:p>
            <a:r>
              <a:rPr lang="en-US" dirty="0" smtClean="0"/>
              <a:t>E-cigarettes contain volatile compounds that are cancer causing agents</a:t>
            </a:r>
          </a:p>
          <a:p>
            <a:r>
              <a:rPr lang="en-US" dirty="0" smtClean="0"/>
              <a:t>Heavy metals such as nickel, iron and lead have been found in e-cigarettes</a:t>
            </a:r>
          </a:p>
          <a:p>
            <a:r>
              <a:rPr lang="en-US" dirty="0" smtClean="0"/>
              <a:t>Ultrafine particles have also been found</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Risks form smoking</a:t>
            </a:r>
            <a:endParaRPr lang="en-US" dirty="0"/>
          </a:p>
        </p:txBody>
      </p:sp>
      <p:pic>
        <p:nvPicPr>
          <p:cNvPr id="4" name="Content Placeholder 3" descr="Risks_form_smoking-smoking_can_damage_every_part_of_the_body.png"/>
          <p:cNvPicPr>
            <a:picLocks noGrp="1" noChangeAspect="1"/>
          </p:cNvPicPr>
          <p:nvPr>
            <p:ph idx="1"/>
          </p:nvPr>
        </p:nvPicPr>
        <p:blipFill>
          <a:blip r:embed="rId3" cstate="print"/>
          <a:stretch>
            <a:fillRect/>
          </a:stretch>
        </p:blipFill>
        <p:spPr>
          <a:xfrm>
            <a:off x="1752600" y="1600200"/>
            <a:ext cx="5625375" cy="4525963"/>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Stroke </a:t>
            </a:r>
            <a:endParaRPr lang="en-US" dirty="0"/>
          </a:p>
        </p:txBody>
      </p:sp>
      <p:sp>
        <p:nvSpPr>
          <p:cNvPr id="3" name="Content Placeholder 2"/>
          <p:cNvSpPr>
            <a:spLocks noGrp="1"/>
          </p:cNvSpPr>
          <p:nvPr>
            <p:ph idx="1"/>
          </p:nvPr>
        </p:nvSpPr>
        <p:spPr/>
        <p:txBody>
          <a:bodyPr/>
          <a:lstStyle/>
          <a:p>
            <a:r>
              <a:rPr lang="en-US" dirty="0" smtClean="0"/>
              <a:t>Stroke is a major cardiovascular disease associated with smoking</a:t>
            </a:r>
          </a:p>
          <a:p>
            <a:r>
              <a:rPr lang="en-US" dirty="0" smtClean="0"/>
              <a:t>When carbon and nicotine enter the blood stream they are always affected which prevents them from having a faster heart beat</a:t>
            </a:r>
          </a:p>
          <a:p>
            <a:r>
              <a:rPr lang="en-US" dirty="0" smtClean="0"/>
              <a:t>The nicotine and carbon usually affect the system, which leads to high blood pressure that affects the system.</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Smokeless Tobacco products</a:t>
            </a:r>
            <a:endParaRPr lang="en-US" dirty="0"/>
          </a:p>
        </p:txBody>
      </p:sp>
      <p:sp>
        <p:nvSpPr>
          <p:cNvPr id="3" name="Content Placeholder 2"/>
          <p:cNvSpPr>
            <a:spLocks noGrp="1"/>
          </p:cNvSpPr>
          <p:nvPr>
            <p:ph idx="1"/>
          </p:nvPr>
        </p:nvSpPr>
        <p:spPr/>
        <p:txBody>
          <a:bodyPr/>
          <a:lstStyle/>
          <a:p>
            <a:r>
              <a:rPr lang="en-US" dirty="0" smtClean="0"/>
              <a:t>Most of the smokeless tobacco products lead to the development of orophryngeal cancer.</a:t>
            </a:r>
          </a:p>
          <a:p>
            <a:r>
              <a:rPr lang="en-US" dirty="0" smtClean="0"/>
              <a:t>Respiratory diseases such as emphysema have been associated with the use of these substances.</a:t>
            </a:r>
          </a:p>
          <a:p>
            <a:r>
              <a:rPr lang="en-US" dirty="0" smtClean="0"/>
              <a:t>Sharing these smokeless tobacco products can transfer many viruses and also bacteria infections.</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lstStyle/>
          <a:p>
            <a:r>
              <a:rPr lang="en-US" dirty="0" smtClean="0"/>
              <a:t>To sum it up, smoking is dangerous as it leads to inflammation and also reduced immunity</a:t>
            </a:r>
          </a:p>
          <a:p>
            <a:r>
              <a:rPr lang="en-US" dirty="0" smtClean="0"/>
              <a:t>Smoking has been found to be a major cause of diabetes mellitus.</a:t>
            </a:r>
          </a:p>
          <a:p>
            <a:r>
              <a:rPr lang="en-US" dirty="0" smtClean="0"/>
              <a:t>E-smoking is as dangerous because it also contains chemical substances that also affect the lungs.</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normAutofit/>
          </a:bodyPr>
          <a:lstStyle/>
          <a:p>
            <a:r>
              <a:rPr lang="en-US" dirty="0"/>
              <a:t>Walker, J. M. (2005). </a:t>
            </a:r>
            <a:r>
              <a:rPr lang="en-US" i="1" dirty="0"/>
              <a:t>Implementing an electronic health record system</a:t>
            </a:r>
            <a:r>
              <a:rPr lang="en-US" dirty="0"/>
              <a:t>. London: Springer</a:t>
            </a:r>
          </a:p>
          <a:p>
            <a:r>
              <a:rPr lang="en-US" dirty="0"/>
              <a:t>Thorpe, G. L., &amp; Olson, S. L. (1997). </a:t>
            </a:r>
            <a:r>
              <a:rPr lang="en-US" i="1" dirty="0"/>
              <a:t>Behavior therapy: Concepts, procedures and applications</a:t>
            </a:r>
            <a:r>
              <a:rPr lang="en-US" dirty="0"/>
              <a:t>. Boston ; Toronto: </a:t>
            </a:r>
            <a:r>
              <a:rPr lang="en-US" dirty="0" err="1"/>
              <a:t>Allyn</a:t>
            </a:r>
            <a:r>
              <a:rPr lang="en-US" dirty="0"/>
              <a:t> and Bacon.</a:t>
            </a:r>
          </a:p>
          <a:p>
            <a:r>
              <a:rPr lang="en-US" dirty="0"/>
              <a:t>Brannon, L., &amp; </a:t>
            </a:r>
            <a:r>
              <a:rPr lang="en-US" dirty="0" err="1"/>
              <a:t>Feist</a:t>
            </a:r>
            <a:r>
              <a:rPr lang="en-US" dirty="0"/>
              <a:t>, J. (2010). </a:t>
            </a:r>
            <a:r>
              <a:rPr lang="en-US" i="1" dirty="0"/>
              <a:t>Health psychology: An introduction to behavior and health</a:t>
            </a:r>
            <a:r>
              <a:rPr lang="en-US" dirty="0"/>
              <a:t>. Australia: Wadsworth, </a:t>
            </a:r>
            <a:r>
              <a:rPr lang="en-US" dirty="0" err="1"/>
              <a:t>Cengage</a:t>
            </a:r>
            <a:r>
              <a:rPr lang="en-US" dirty="0"/>
              <a:t> Learning.</a:t>
            </a:r>
          </a:p>
          <a:p>
            <a:r>
              <a:rPr lang="en-US" dirty="0"/>
              <a:t> </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162</TotalTime>
  <Words>939</Words>
  <Application>Microsoft Office PowerPoint</Application>
  <PresentationFormat>On-screen Show (4:3)</PresentationFormat>
  <Paragraphs>57</Paragraphs>
  <Slides>11</Slides>
  <Notes>9</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Flow</vt:lpstr>
      <vt:lpstr>Effects of Cigarette Smoking </vt:lpstr>
      <vt:lpstr>Introduction</vt:lpstr>
      <vt:lpstr>How Breathing works</vt:lpstr>
      <vt:lpstr>Anatomy respiration</vt:lpstr>
      <vt:lpstr>Physiology of gas Exchange</vt:lpstr>
      <vt:lpstr>Dangers of E-Cigarettes </vt:lpstr>
      <vt:lpstr>Risks form smoking</vt:lpstr>
      <vt:lpstr>Stroke </vt:lpstr>
      <vt:lpstr>Smokeless Tobacco products</vt:lpstr>
      <vt:lpstr>Conclusion</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Effects of Cigarette Smoking </dc:title>
  <dc:creator>Grey</dc:creator>
  <cp:lastModifiedBy>Grey</cp:lastModifiedBy>
  <cp:revision>5</cp:revision>
  <dcterms:created xsi:type="dcterms:W3CDTF">2020-08-11T18:12:36Z</dcterms:created>
  <dcterms:modified xsi:type="dcterms:W3CDTF">2020-08-11T20:54:38Z</dcterms:modified>
</cp:coreProperties>
</file>